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91" autoAdjust="0"/>
  </p:normalViewPr>
  <p:slideViewPr>
    <p:cSldViewPr>
      <p:cViewPr varScale="1">
        <p:scale>
          <a:sx n="64" d="100"/>
          <a:sy n="64" d="100"/>
        </p:scale>
        <p:origin x="-1982" y="-82"/>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31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E664A-F84C-42F5-A9C0-505EE387C442}" type="datetimeFigureOut">
              <a:rPr lang="en-US" smtClean="0"/>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5EA3E-E488-4A99-8CC1-60A5F70E29F1}" type="slidenum">
              <a:rPr lang="en-US" smtClean="0"/>
              <a:t>‹#›</a:t>
            </a:fld>
            <a:endParaRPr lang="en-US"/>
          </a:p>
        </p:txBody>
      </p:sp>
    </p:spTree>
    <p:extLst>
      <p:ext uri="{BB962C8B-B14F-4D97-AF65-F5344CB8AC3E}">
        <p14:creationId xmlns:p14="http://schemas.microsoft.com/office/powerpoint/2010/main" val="130802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Grad</a:t>
            </a:r>
            <a:r>
              <a:rPr lang="en-US" baseline="0" dirty="0"/>
              <a:t> School</a:t>
            </a:r>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1</a:t>
            </a:fld>
            <a:endParaRPr lang="en-US"/>
          </a:p>
        </p:txBody>
      </p:sp>
    </p:spTree>
    <p:extLst>
      <p:ext uri="{BB962C8B-B14F-4D97-AF65-F5344CB8AC3E}">
        <p14:creationId xmlns:p14="http://schemas.microsoft.com/office/powerpoint/2010/main" val="224438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5EA3E-E488-4A99-8CC1-60A5F70E29F1}" type="slidenum">
              <a:rPr lang="en-US" smtClean="0"/>
              <a:t>2</a:t>
            </a:fld>
            <a:endParaRPr lang="en-US"/>
          </a:p>
        </p:txBody>
      </p:sp>
    </p:spTree>
    <p:extLst>
      <p:ext uri="{BB962C8B-B14F-4D97-AF65-F5344CB8AC3E}">
        <p14:creationId xmlns:p14="http://schemas.microsoft.com/office/powerpoint/2010/main" val="243073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ever be afraid to ask teachers and administrators for help.  Ask again if you don't get a response right away. </a:t>
            </a:r>
          </a:p>
          <a:p>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3</a:t>
            </a:fld>
            <a:endParaRPr lang="en-US"/>
          </a:p>
        </p:txBody>
      </p:sp>
    </p:spTree>
    <p:extLst>
      <p:ext uri="{BB962C8B-B14F-4D97-AF65-F5344CB8AC3E}">
        <p14:creationId xmlns:p14="http://schemas.microsoft.com/office/powerpoint/2010/main" val="190900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Fall – out of control, yet excited</a:t>
            </a:r>
          </a:p>
          <a:p>
            <a:r>
              <a:rPr lang="en-US" dirty="0"/>
              <a:t>Experience frustration with conflicting</a:t>
            </a:r>
            <a:r>
              <a:rPr lang="en-US" baseline="0" dirty="0"/>
              <a:t> emotions, awkward body growth, incomplete thinking patterns</a:t>
            </a:r>
          </a:p>
          <a:p>
            <a:r>
              <a:rPr lang="en-US" baseline="0" dirty="0"/>
              <a:t>Joy, rage and despair</a:t>
            </a:r>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4</a:t>
            </a:fld>
            <a:endParaRPr lang="en-US"/>
          </a:p>
        </p:txBody>
      </p:sp>
    </p:spTree>
    <p:extLst>
      <p:ext uri="{BB962C8B-B14F-4D97-AF65-F5344CB8AC3E}">
        <p14:creationId xmlns:p14="http://schemas.microsoft.com/office/powerpoint/2010/main" val="326734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Youth who experience dating violence are more likely to:</a:t>
            </a:r>
          </a:p>
          <a:p>
            <a:r>
              <a:rPr lang="en-US" sz="1200" b="0" i="0" kern="1200" dirty="0">
                <a:solidFill>
                  <a:schemeClr val="tx1"/>
                </a:solidFill>
                <a:effectLst/>
                <a:latin typeface="+mn-lt"/>
                <a:ea typeface="+mn-ea"/>
                <a:cs typeface="+mn-cs"/>
              </a:rPr>
              <a:t>Experience symptoms of depression and anxiety</a:t>
            </a:r>
          </a:p>
          <a:p>
            <a:r>
              <a:rPr lang="en-US" sz="1200" b="0" i="0" kern="1200" dirty="0">
                <a:solidFill>
                  <a:schemeClr val="tx1"/>
                </a:solidFill>
                <a:effectLst/>
                <a:latin typeface="+mn-lt"/>
                <a:ea typeface="+mn-ea"/>
                <a:cs typeface="+mn-cs"/>
              </a:rPr>
              <a:t>Engage in unhealthy behaviors, such as using tobacco, drugs, and alcohol</a:t>
            </a:r>
          </a:p>
          <a:p>
            <a:r>
              <a:rPr lang="en-US" sz="1200" b="0" i="0" kern="1200" dirty="0">
                <a:solidFill>
                  <a:schemeClr val="tx1"/>
                </a:solidFill>
                <a:effectLst/>
                <a:latin typeface="+mn-lt"/>
                <a:ea typeface="+mn-ea"/>
                <a:cs typeface="+mn-cs"/>
              </a:rPr>
              <a:t>Exhibit antisocial behaviors</a:t>
            </a:r>
          </a:p>
          <a:p>
            <a:r>
              <a:rPr lang="en-US" sz="1200" b="0" i="0" kern="1200" dirty="0">
                <a:solidFill>
                  <a:schemeClr val="tx1"/>
                </a:solidFill>
                <a:effectLst/>
                <a:latin typeface="+mn-lt"/>
                <a:ea typeface="+mn-ea"/>
                <a:cs typeface="+mn-cs"/>
              </a:rPr>
              <a:t>Think about suicide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 on the same page with your parenting partner</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5</a:t>
            </a:fld>
            <a:endParaRPr lang="en-US"/>
          </a:p>
        </p:txBody>
      </p:sp>
    </p:spTree>
    <p:extLst>
      <p:ext uri="{BB962C8B-B14F-4D97-AF65-F5344CB8AC3E}">
        <p14:creationId xmlns:p14="http://schemas.microsoft.com/office/powerpoint/2010/main" val="42687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Elem school</a:t>
            </a:r>
            <a:r>
              <a:rPr lang="en-US" baseline="0" dirty="0"/>
              <a:t> = like telling us things. Adolescence = they have a lot of thoughts they can’t articulate - I wonder if my mom can handle what I’m thinking about, maybe I shouldn’t tell 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Explore different value systems and worry about sharing thoughts that don’t fit with parents value system</a:t>
            </a:r>
          </a:p>
          <a:p>
            <a:endParaRPr lang="en-US" baseline="0" dirty="0"/>
          </a:p>
          <a:p>
            <a:r>
              <a:rPr lang="en-US" baseline="0" dirty="0"/>
              <a:t>Parenting partner and you need a united front on discipline, ok to regroup and revisit</a:t>
            </a:r>
          </a:p>
          <a:p>
            <a:endParaRPr lang="en-US" baseline="0" dirty="0"/>
          </a:p>
          <a:p>
            <a:r>
              <a:rPr lang="en-US" baseline="0" dirty="0"/>
              <a:t>Let them know you’re there and will help without judgment</a:t>
            </a:r>
          </a:p>
          <a:p>
            <a:endParaRPr lang="en-US" baseline="0" dirty="0"/>
          </a:p>
          <a:p>
            <a:r>
              <a:rPr lang="en-US" baseline="0" dirty="0"/>
              <a:t>No one sets out to be a bad parent, we all do our best, marathon not a sprint, let the guilt go</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Stay woke and coach them through!</a:t>
            </a:r>
          </a:p>
          <a:p>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6</a:t>
            </a:fld>
            <a:endParaRPr lang="en-US"/>
          </a:p>
        </p:txBody>
      </p:sp>
    </p:spTree>
    <p:extLst>
      <p:ext uri="{BB962C8B-B14F-4D97-AF65-F5344CB8AC3E}">
        <p14:creationId xmlns:p14="http://schemas.microsoft.com/office/powerpoint/2010/main" val="206701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7</a:t>
            </a:fld>
            <a:endParaRPr lang="en-US"/>
          </a:p>
        </p:txBody>
      </p:sp>
    </p:spTree>
    <p:extLst>
      <p:ext uri="{BB962C8B-B14F-4D97-AF65-F5344CB8AC3E}">
        <p14:creationId xmlns:p14="http://schemas.microsoft.com/office/powerpoint/2010/main" val="111643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35EA3E-E488-4A99-8CC1-60A5F70E29F1}" type="slidenum">
              <a:rPr lang="en-US" smtClean="0"/>
              <a:t>8</a:t>
            </a:fld>
            <a:endParaRPr lang="en-US"/>
          </a:p>
        </p:txBody>
      </p:sp>
    </p:spTree>
    <p:extLst>
      <p:ext uri="{BB962C8B-B14F-4D97-AF65-F5344CB8AC3E}">
        <p14:creationId xmlns:p14="http://schemas.microsoft.com/office/powerpoint/2010/main" val="283639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5E522A0-A081-4818-8090-CB41181AF84C}" type="datetimeFigureOut">
              <a:rPr lang="en-US" smtClean="0"/>
              <a:t>8/30/2018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C1B9C1C-E401-4A72-BE4E-354FC32E8DB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522A0-A081-4818-8090-CB41181AF84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522A0-A081-4818-8090-CB41181AF84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522A0-A081-4818-8090-CB41181AF84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522A0-A081-4818-8090-CB41181AF84C}"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D5E522A0-A081-4818-8090-CB41181AF84C}"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B9C1C-E401-4A72-BE4E-354FC32E8DB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E522A0-A081-4818-8090-CB41181AF84C}"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522A0-A081-4818-8090-CB41181AF84C}"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522A0-A081-4818-8090-CB41181AF84C}"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E522A0-A081-4818-8090-CB41181AF84C}" type="datetimeFigureOut">
              <a:rPr lang="en-US" smtClean="0"/>
              <a:t>8/30/2018</a:t>
            </a:fld>
            <a:endParaRPr lang="en-US"/>
          </a:p>
        </p:txBody>
      </p:sp>
      <p:sp>
        <p:nvSpPr>
          <p:cNvPr id="7" name="Slide Number Placeholder 6"/>
          <p:cNvSpPr>
            <a:spLocks noGrp="1"/>
          </p:cNvSpPr>
          <p:nvPr>
            <p:ph type="sldNum" sz="quarter" idx="12"/>
          </p:nvPr>
        </p:nvSpPr>
        <p:spPr/>
        <p:txBody>
          <a:bodyPr/>
          <a:lstStyle/>
          <a:p>
            <a:fld id="{EC1B9C1C-E401-4A72-BE4E-354FC32E8DB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E522A0-A081-4818-8090-CB41181AF84C}" type="datetimeFigureOut">
              <a:rPr lang="en-US" smtClean="0"/>
              <a:t>8/30/2018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C1B9C1C-E401-4A72-BE4E-354FC32E8D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5E522A0-A081-4818-8090-CB41181AF84C}" type="datetimeFigureOut">
              <a:rPr lang="en-US" smtClean="0"/>
              <a:t>8/30/2018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C1B9C1C-E401-4A72-BE4E-354FC32E8D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How was your day?</a:t>
            </a:r>
          </a:p>
        </p:txBody>
      </p:sp>
      <p:sp>
        <p:nvSpPr>
          <p:cNvPr id="3" name="Subtitle 2"/>
          <p:cNvSpPr>
            <a:spLocks noGrp="1"/>
          </p:cNvSpPr>
          <p:nvPr>
            <p:ph type="subTitle" idx="1"/>
          </p:nvPr>
        </p:nvSpPr>
        <p:spPr/>
        <p:txBody>
          <a:bodyPr/>
          <a:lstStyle/>
          <a:p>
            <a:pPr algn="r"/>
            <a:endParaRPr lang="en-US" dirty="0"/>
          </a:p>
          <a:p>
            <a:pPr algn="r"/>
            <a:endParaRPr lang="en-US" dirty="0"/>
          </a:p>
          <a:p>
            <a:pPr algn="r"/>
            <a:r>
              <a:rPr lang="en-US" dirty="0"/>
              <a:t>Fine.</a:t>
            </a:r>
          </a:p>
        </p:txBody>
      </p:sp>
    </p:spTree>
    <p:extLst>
      <p:ext uri="{BB962C8B-B14F-4D97-AF65-F5344CB8AC3E}">
        <p14:creationId xmlns:p14="http://schemas.microsoft.com/office/powerpoint/2010/main" val="370031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CF0FF49-3631-4790-9030-C41A42265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957" y="1459554"/>
            <a:ext cx="5448886" cy="3938892"/>
          </a:xfrm>
          <a:prstGeom prst="rect">
            <a:avLst/>
          </a:prstGeom>
        </p:spPr>
      </p:pic>
      <p:sp>
        <p:nvSpPr>
          <p:cNvPr id="4" name="TextBox 3">
            <a:extLst>
              <a:ext uri="{FF2B5EF4-FFF2-40B4-BE49-F238E27FC236}">
                <a16:creationId xmlns:a16="http://schemas.microsoft.com/office/drawing/2014/main" xmlns="" id="{AE15D6FB-1DFF-4D98-A163-C9620C0AEAF8}"/>
              </a:ext>
            </a:extLst>
          </p:cNvPr>
          <p:cNvSpPr txBox="1"/>
          <p:nvPr/>
        </p:nvSpPr>
        <p:spPr>
          <a:xfrm>
            <a:off x="552157" y="2133600"/>
            <a:ext cx="2590800" cy="1754326"/>
          </a:xfrm>
          <a:prstGeom prst="rect">
            <a:avLst/>
          </a:prstGeom>
          <a:noFill/>
        </p:spPr>
        <p:txBody>
          <a:bodyPr wrap="square" rtlCol="0">
            <a:spAutoFit/>
          </a:bodyPr>
          <a:lstStyle/>
          <a:p>
            <a:r>
              <a:rPr lang="en-US" sz="5400" dirty="0"/>
              <a:t>Vape Device</a:t>
            </a:r>
          </a:p>
        </p:txBody>
      </p:sp>
    </p:spTree>
    <p:extLst>
      <p:ext uri="{BB962C8B-B14F-4D97-AF65-F5344CB8AC3E}">
        <p14:creationId xmlns:p14="http://schemas.microsoft.com/office/powerpoint/2010/main" val="215284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1B43F6-7273-473C-A68B-2158246D7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00" y="2621135"/>
            <a:ext cx="5994400" cy="3751334"/>
          </a:xfrm>
          <a:prstGeom prst="rect">
            <a:avLst/>
          </a:prstGeom>
        </p:spPr>
      </p:pic>
      <p:pic>
        <p:nvPicPr>
          <p:cNvPr id="9" name="Picture 8">
            <a:extLst>
              <a:ext uri="{FF2B5EF4-FFF2-40B4-BE49-F238E27FC236}">
                <a16:creationId xmlns:a16="http://schemas.microsoft.com/office/drawing/2014/main" xmlns="" id="{7696976D-4CF0-4559-84BC-B92247B54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09600"/>
            <a:ext cx="3377698" cy="4486275"/>
          </a:xfrm>
          <a:prstGeom prst="rect">
            <a:avLst/>
          </a:prstGeom>
        </p:spPr>
      </p:pic>
      <p:sp>
        <p:nvSpPr>
          <p:cNvPr id="12" name="TextBox 11">
            <a:extLst>
              <a:ext uri="{FF2B5EF4-FFF2-40B4-BE49-F238E27FC236}">
                <a16:creationId xmlns:a16="http://schemas.microsoft.com/office/drawing/2014/main" xmlns="" id="{1FFEE7F4-3537-4810-B09C-8A9F212658EB}"/>
              </a:ext>
            </a:extLst>
          </p:cNvPr>
          <p:cNvSpPr txBox="1"/>
          <p:nvPr/>
        </p:nvSpPr>
        <p:spPr>
          <a:xfrm>
            <a:off x="5181600" y="866809"/>
            <a:ext cx="2590800" cy="1754326"/>
          </a:xfrm>
          <a:prstGeom prst="rect">
            <a:avLst/>
          </a:prstGeom>
          <a:noFill/>
        </p:spPr>
        <p:txBody>
          <a:bodyPr wrap="square" rtlCol="0">
            <a:spAutoFit/>
          </a:bodyPr>
          <a:lstStyle/>
          <a:p>
            <a:r>
              <a:rPr lang="en-US" sz="5400" dirty="0"/>
              <a:t>Vape Device</a:t>
            </a:r>
          </a:p>
        </p:txBody>
      </p:sp>
    </p:spTree>
    <p:extLst>
      <p:ext uri="{BB962C8B-B14F-4D97-AF65-F5344CB8AC3E}">
        <p14:creationId xmlns:p14="http://schemas.microsoft.com/office/powerpoint/2010/main" val="51832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3ECAEC-48B3-4E65-9422-A73619AAD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905000"/>
            <a:ext cx="8001000" cy="4521200"/>
          </a:xfrm>
          <a:prstGeom prst="rect">
            <a:avLst/>
          </a:prstGeom>
        </p:spPr>
      </p:pic>
      <p:sp>
        <p:nvSpPr>
          <p:cNvPr id="4" name="TextBox 3">
            <a:extLst>
              <a:ext uri="{FF2B5EF4-FFF2-40B4-BE49-F238E27FC236}">
                <a16:creationId xmlns:a16="http://schemas.microsoft.com/office/drawing/2014/main" xmlns="" id="{016E85C0-6072-4D2D-B550-4931E983F726}"/>
              </a:ext>
            </a:extLst>
          </p:cNvPr>
          <p:cNvSpPr txBox="1"/>
          <p:nvPr/>
        </p:nvSpPr>
        <p:spPr>
          <a:xfrm>
            <a:off x="838200" y="838200"/>
            <a:ext cx="7467600" cy="923330"/>
          </a:xfrm>
          <a:prstGeom prst="rect">
            <a:avLst/>
          </a:prstGeom>
          <a:noFill/>
        </p:spPr>
        <p:txBody>
          <a:bodyPr wrap="square" rtlCol="0">
            <a:spAutoFit/>
          </a:bodyPr>
          <a:lstStyle/>
          <a:p>
            <a:r>
              <a:rPr lang="en-US" sz="5400" dirty="0"/>
              <a:t>THC Edibles</a:t>
            </a:r>
          </a:p>
        </p:txBody>
      </p:sp>
    </p:spTree>
    <p:extLst>
      <p:ext uri="{BB962C8B-B14F-4D97-AF65-F5344CB8AC3E}">
        <p14:creationId xmlns:p14="http://schemas.microsoft.com/office/powerpoint/2010/main" val="337893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DD43A34-D156-47AD-971F-2B5680565A07}"/>
              </a:ext>
            </a:extLst>
          </p:cNvPr>
          <p:cNvSpPr txBox="1"/>
          <p:nvPr/>
        </p:nvSpPr>
        <p:spPr>
          <a:xfrm>
            <a:off x="838200" y="838200"/>
            <a:ext cx="7467600" cy="923330"/>
          </a:xfrm>
          <a:prstGeom prst="rect">
            <a:avLst/>
          </a:prstGeom>
          <a:noFill/>
        </p:spPr>
        <p:txBody>
          <a:bodyPr wrap="square" rtlCol="0">
            <a:spAutoFit/>
          </a:bodyPr>
          <a:lstStyle/>
          <a:p>
            <a:r>
              <a:rPr lang="en-US" sz="5400" dirty="0"/>
              <a:t>THC Edibles</a:t>
            </a:r>
          </a:p>
        </p:txBody>
      </p:sp>
      <p:pic>
        <p:nvPicPr>
          <p:cNvPr id="4" name="Picture 3">
            <a:extLst>
              <a:ext uri="{FF2B5EF4-FFF2-40B4-BE49-F238E27FC236}">
                <a16:creationId xmlns:a16="http://schemas.microsoft.com/office/drawing/2014/main" xmlns="" id="{714608C1-880C-4837-81CD-2B521DF8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21521"/>
            <a:ext cx="7277258" cy="3685579"/>
          </a:xfrm>
          <a:prstGeom prst="rect">
            <a:avLst/>
          </a:prstGeom>
        </p:spPr>
      </p:pic>
    </p:spTree>
    <p:extLst>
      <p:ext uri="{BB962C8B-B14F-4D97-AF65-F5344CB8AC3E}">
        <p14:creationId xmlns:p14="http://schemas.microsoft.com/office/powerpoint/2010/main" val="232081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D8622F6-959E-41A8-AD9E-1C1A82A273D0}"/>
              </a:ext>
            </a:extLst>
          </p:cNvPr>
          <p:cNvSpPr txBox="1"/>
          <p:nvPr/>
        </p:nvSpPr>
        <p:spPr>
          <a:xfrm>
            <a:off x="838200" y="838200"/>
            <a:ext cx="7467600" cy="923330"/>
          </a:xfrm>
          <a:prstGeom prst="rect">
            <a:avLst/>
          </a:prstGeom>
          <a:noFill/>
        </p:spPr>
        <p:txBody>
          <a:bodyPr wrap="square" rtlCol="0">
            <a:spAutoFit/>
          </a:bodyPr>
          <a:lstStyle/>
          <a:p>
            <a:r>
              <a:rPr lang="en-US" sz="5400" dirty="0"/>
              <a:t>THC Edibles</a:t>
            </a:r>
          </a:p>
        </p:txBody>
      </p:sp>
      <p:pic>
        <p:nvPicPr>
          <p:cNvPr id="4" name="Picture 3">
            <a:extLst>
              <a:ext uri="{FF2B5EF4-FFF2-40B4-BE49-F238E27FC236}">
                <a16:creationId xmlns:a16="http://schemas.microsoft.com/office/drawing/2014/main" xmlns="" id="{F9642F2E-AE6B-4060-A1F0-554F77FDA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937" y="1828800"/>
            <a:ext cx="7096125" cy="3990975"/>
          </a:xfrm>
          <a:prstGeom prst="rect">
            <a:avLst/>
          </a:prstGeom>
        </p:spPr>
      </p:pic>
    </p:spTree>
    <p:extLst>
      <p:ext uri="{BB962C8B-B14F-4D97-AF65-F5344CB8AC3E}">
        <p14:creationId xmlns:p14="http://schemas.microsoft.com/office/powerpoint/2010/main" val="273887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FFEF05-1B34-4BA2-8120-DFC268FCED7C}"/>
              </a:ext>
            </a:extLst>
          </p:cNvPr>
          <p:cNvSpPr txBox="1"/>
          <p:nvPr/>
        </p:nvSpPr>
        <p:spPr>
          <a:xfrm>
            <a:off x="838200" y="838200"/>
            <a:ext cx="7467600" cy="923330"/>
          </a:xfrm>
          <a:prstGeom prst="rect">
            <a:avLst/>
          </a:prstGeom>
          <a:noFill/>
        </p:spPr>
        <p:txBody>
          <a:bodyPr wrap="square" rtlCol="0">
            <a:spAutoFit/>
          </a:bodyPr>
          <a:lstStyle/>
          <a:p>
            <a:r>
              <a:rPr lang="en-US" sz="5400" dirty="0"/>
              <a:t>THC Edibles</a:t>
            </a:r>
          </a:p>
        </p:txBody>
      </p:sp>
      <p:pic>
        <p:nvPicPr>
          <p:cNvPr id="4" name="Picture 3">
            <a:extLst>
              <a:ext uri="{FF2B5EF4-FFF2-40B4-BE49-F238E27FC236}">
                <a16:creationId xmlns:a16="http://schemas.microsoft.com/office/drawing/2014/main" xmlns="" id="{9E66152E-8EB5-47BD-B894-36C8A4CE8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761530"/>
            <a:ext cx="4953000" cy="4654112"/>
          </a:xfrm>
          <a:prstGeom prst="rect">
            <a:avLst/>
          </a:prstGeom>
        </p:spPr>
      </p:pic>
    </p:spTree>
    <p:extLst>
      <p:ext uri="{BB962C8B-B14F-4D97-AF65-F5344CB8AC3E}">
        <p14:creationId xmlns:p14="http://schemas.microsoft.com/office/powerpoint/2010/main" val="306372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a:t>More Information</a:t>
            </a:r>
          </a:p>
        </p:txBody>
      </p:sp>
      <p:sp>
        <p:nvSpPr>
          <p:cNvPr id="3" name="Content Placeholder 2"/>
          <p:cNvSpPr>
            <a:spLocks noGrp="1"/>
          </p:cNvSpPr>
          <p:nvPr>
            <p:ph idx="1"/>
          </p:nvPr>
        </p:nvSpPr>
        <p:spPr>
          <a:xfrm>
            <a:off x="1043492" y="2057401"/>
            <a:ext cx="6777317" cy="2286000"/>
          </a:xfrm>
        </p:spPr>
        <p:txBody>
          <a:bodyPr>
            <a:noAutofit/>
          </a:bodyPr>
          <a:lstStyle/>
          <a:p>
            <a:pPr marL="68580" indent="0" algn="ctr">
              <a:buNone/>
            </a:pPr>
            <a:r>
              <a:rPr lang="en-US" sz="4000" dirty="0"/>
              <a:t>Text “@hk9698” to 81010 to receive information about future parenting events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28" y="4857750"/>
            <a:ext cx="1504950" cy="1504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933145"/>
            <a:ext cx="2565418" cy="13541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744" y="4835266"/>
            <a:ext cx="1434722" cy="15499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4886934"/>
            <a:ext cx="1600200" cy="1446581"/>
          </a:xfrm>
          <a:prstGeom prst="rect">
            <a:avLst/>
          </a:prstGeom>
        </p:spPr>
      </p:pic>
    </p:spTree>
    <p:extLst>
      <p:ext uri="{BB962C8B-B14F-4D97-AF65-F5344CB8AC3E}">
        <p14:creationId xmlns:p14="http://schemas.microsoft.com/office/powerpoint/2010/main" val="316158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06170"/>
            <a:ext cx="7024744" cy="685800"/>
          </a:xfrm>
        </p:spPr>
        <p:txBody>
          <a:bodyPr>
            <a:normAutofit fontScale="90000"/>
          </a:bodyPr>
          <a:lstStyle/>
          <a:p>
            <a:r>
              <a:rPr lang="en-US" dirty="0"/>
              <a:t>Getting There Is Half The Battle</a:t>
            </a:r>
          </a:p>
        </p:txBody>
      </p:sp>
      <p:sp>
        <p:nvSpPr>
          <p:cNvPr id="3" name="Content Placeholder 2"/>
          <p:cNvSpPr>
            <a:spLocks noGrp="1"/>
          </p:cNvSpPr>
          <p:nvPr>
            <p:ph idx="1"/>
          </p:nvPr>
        </p:nvSpPr>
        <p:spPr>
          <a:xfrm>
            <a:off x="762000" y="1524000"/>
            <a:ext cx="3124200" cy="4870450"/>
          </a:xfrm>
        </p:spPr>
        <p:txBody>
          <a:bodyPr>
            <a:normAutofit/>
          </a:bodyPr>
          <a:lstStyle/>
          <a:p>
            <a:r>
              <a:rPr lang="en-US" dirty="0"/>
              <a:t>Know the route</a:t>
            </a:r>
          </a:p>
          <a:p>
            <a:r>
              <a:rPr lang="en-US" dirty="0"/>
              <a:t>Have a buddy</a:t>
            </a:r>
          </a:p>
          <a:p>
            <a:endParaRPr lang="en-US" dirty="0"/>
          </a:p>
          <a:p>
            <a:r>
              <a:rPr lang="en-US" dirty="0"/>
              <a:t>Walkers</a:t>
            </a:r>
          </a:p>
          <a:p>
            <a:pPr lvl="1"/>
            <a:r>
              <a:rPr lang="en-US" dirty="0"/>
              <a:t>Lincoln &amp; Berkley</a:t>
            </a:r>
          </a:p>
          <a:p>
            <a:r>
              <a:rPr lang="en-US" dirty="0"/>
              <a:t>Bikers</a:t>
            </a:r>
          </a:p>
          <a:p>
            <a:pPr lvl="1"/>
            <a:r>
              <a:rPr lang="en-US" dirty="0"/>
              <a:t>Helmet</a:t>
            </a:r>
          </a:p>
          <a:p>
            <a:pPr lvl="1"/>
            <a:r>
              <a:rPr lang="en-US" dirty="0"/>
              <a:t>Traffic Laws</a:t>
            </a:r>
          </a:p>
          <a:p>
            <a:pPr lvl="1"/>
            <a:r>
              <a:rPr lang="en-US" dirty="0"/>
              <a:t>Bike Lock</a:t>
            </a:r>
          </a:p>
          <a:p>
            <a:r>
              <a:rPr lang="en-US" dirty="0"/>
              <a:t>Store Etiquette</a:t>
            </a:r>
          </a:p>
          <a:p>
            <a:r>
              <a:rPr lang="en-US" dirty="0"/>
              <a:t>Stranger Danger</a:t>
            </a:r>
          </a:p>
          <a:p>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4495800" cy="502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5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029736"/>
          </a:xfrm>
        </p:spPr>
        <p:txBody>
          <a:bodyPr>
            <a:normAutofit fontScale="90000"/>
          </a:bodyPr>
          <a:lstStyle/>
          <a:p>
            <a:r>
              <a:rPr lang="en-US" dirty="0"/>
              <a:t>They’ve Arrived:</a:t>
            </a:r>
            <a:br>
              <a:rPr lang="en-US" dirty="0"/>
            </a:br>
            <a:r>
              <a:rPr lang="en-US" dirty="0"/>
              <a:t>                 Logistical Challenges</a:t>
            </a:r>
          </a:p>
        </p:txBody>
      </p:sp>
      <p:sp>
        <p:nvSpPr>
          <p:cNvPr id="3" name="Content Placeholder 2"/>
          <p:cNvSpPr>
            <a:spLocks noGrp="1"/>
          </p:cNvSpPr>
          <p:nvPr>
            <p:ph idx="1"/>
          </p:nvPr>
        </p:nvSpPr>
        <p:spPr>
          <a:xfrm>
            <a:off x="609600" y="2438400"/>
            <a:ext cx="7848600" cy="3810000"/>
          </a:xfrm>
        </p:spPr>
        <p:txBody>
          <a:bodyPr>
            <a:normAutofit/>
          </a:bodyPr>
          <a:lstStyle/>
          <a:p>
            <a:r>
              <a:rPr lang="en-US" dirty="0"/>
              <a:t>Changing classes with up to 6 different teachers</a:t>
            </a:r>
          </a:p>
          <a:p>
            <a:r>
              <a:rPr lang="en-US" dirty="0"/>
              <a:t>Larger environment (Approximately 750 students)</a:t>
            </a:r>
          </a:p>
          <a:p>
            <a:r>
              <a:rPr lang="en-US" dirty="0"/>
              <a:t>Increased rigor with coursework</a:t>
            </a:r>
          </a:p>
          <a:p>
            <a:r>
              <a:rPr lang="en-US" dirty="0"/>
              <a:t>Executive Functioning </a:t>
            </a:r>
          </a:p>
          <a:p>
            <a:pPr lvl="1"/>
            <a:r>
              <a:rPr lang="en-US" dirty="0"/>
              <a:t>Organization</a:t>
            </a:r>
          </a:p>
          <a:p>
            <a:pPr lvl="1"/>
            <a:r>
              <a:rPr lang="en-US" dirty="0"/>
              <a:t>Time Management</a:t>
            </a:r>
          </a:p>
          <a:p>
            <a:r>
              <a:rPr lang="en-US" dirty="0"/>
              <a:t>More Homework</a:t>
            </a:r>
          </a:p>
          <a:p>
            <a:pPr lvl="1"/>
            <a:r>
              <a:rPr lang="en-US" dirty="0"/>
              <a:t>Follow-thru</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96240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4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5097117" y="3305839"/>
            <a:ext cx="32766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rot="10800000">
            <a:off x="4572000" y="1705064"/>
            <a:ext cx="32766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free fall"/>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1259668">
            <a:off x="1447800" y="1416081"/>
            <a:ext cx="4834558" cy="38892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0282" y="838200"/>
            <a:ext cx="7458634" cy="724936"/>
          </a:xfrm>
        </p:spPr>
        <p:txBody>
          <a:bodyPr>
            <a:normAutofit/>
          </a:bodyPr>
          <a:lstStyle/>
          <a:p>
            <a:r>
              <a:rPr lang="en-US" dirty="0"/>
              <a:t>             Personal Challenges</a:t>
            </a:r>
          </a:p>
        </p:txBody>
      </p:sp>
      <p:sp>
        <p:nvSpPr>
          <p:cNvPr id="3" name="Content Placeholder 2"/>
          <p:cNvSpPr>
            <a:spLocks noGrp="1"/>
          </p:cNvSpPr>
          <p:nvPr>
            <p:ph idx="1"/>
          </p:nvPr>
        </p:nvSpPr>
        <p:spPr>
          <a:xfrm>
            <a:off x="1030940" y="1732583"/>
            <a:ext cx="6777317" cy="4267200"/>
          </a:xfrm>
        </p:spPr>
        <p:txBody>
          <a:bodyPr>
            <a:normAutofit/>
          </a:bodyPr>
          <a:lstStyle/>
          <a:p>
            <a:r>
              <a:rPr lang="en-US" dirty="0"/>
              <a:t>Puberty</a:t>
            </a:r>
          </a:p>
          <a:p>
            <a:pPr lvl="1"/>
            <a:r>
              <a:rPr lang="en-US" dirty="0"/>
              <a:t>Skin</a:t>
            </a:r>
          </a:p>
          <a:p>
            <a:pPr lvl="1"/>
            <a:r>
              <a:rPr lang="en-US" dirty="0"/>
              <a:t>Body odor</a:t>
            </a:r>
          </a:p>
          <a:p>
            <a:pPr lvl="1"/>
            <a:r>
              <a:rPr lang="en-US" dirty="0"/>
              <a:t>Menstruation</a:t>
            </a:r>
          </a:p>
          <a:p>
            <a:r>
              <a:rPr lang="en-US" dirty="0"/>
              <a:t>Body Image</a:t>
            </a:r>
          </a:p>
          <a:p>
            <a:pPr lvl="1"/>
            <a:r>
              <a:rPr lang="en-US" dirty="0"/>
              <a:t>Size</a:t>
            </a:r>
          </a:p>
          <a:p>
            <a:pPr lvl="1"/>
            <a:r>
              <a:rPr lang="en-US" dirty="0"/>
              <a:t>Weight	</a:t>
            </a:r>
          </a:p>
          <a:p>
            <a:r>
              <a:rPr lang="en-US" dirty="0"/>
              <a:t>Mental Health</a:t>
            </a:r>
          </a:p>
          <a:p>
            <a:pPr lvl="1"/>
            <a:r>
              <a:rPr lang="en-US" dirty="0"/>
              <a:t>Anxiety – 25% *</a:t>
            </a:r>
          </a:p>
          <a:p>
            <a:pPr lvl="1"/>
            <a:r>
              <a:rPr lang="en-US" dirty="0"/>
              <a:t>Depression – 10 %*	</a:t>
            </a:r>
          </a:p>
          <a:p>
            <a:endParaRPr lang="en-US" dirty="0"/>
          </a:p>
        </p:txBody>
      </p:sp>
      <p:sp>
        <p:nvSpPr>
          <p:cNvPr id="8" name="TextBox 7"/>
          <p:cNvSpPr txBox="1"/>
          <p:nvPr/>
        </p:nvSpPr>
        <p:spPr>
          <a:xfrm>
            <a:off x="5375476" y="3538040"/>
            <a:ext cx="2438400" cy="830997"/>
          </a:xfrm>
          <a:prstGeom prst="rect">
            <a:avLst/>
          </a:prstGeom>
          <a:noFill/>
        </p:spPr>
        <p:txBody>
          <a:bodyPr wrap="square" rtlCol="0">
            <a:spAutoFit/>
          </a:bodyPr>
          <a:lstStyle/>
          <a:p>
            <a:pPr algn="ctr"/>
            <a:r>
              <a:rPr lang="en-US" sz="2400" dirty="0"/>
              <a:t>Healthy Choices</a:t>
            </a:r>
          </a:p>
        </p:txBody>
      </p:sp>
      <p:sp>
        <p:nvSpPr>
          <p:cNvPr id="9" name="Pentagon 8"/>
          <p:cNvSpPr/>
          <p:nvPr/>
        </p:nvSpPr>
        <p:spPr>
          <a:xfrm rot="10800000">
            <a:off x="4440820" y="4844535"/>
            <a:ext cx="32766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97117" y="5076736"/>
            <a:ext cx="2370483" cy="830997"/>
          </a:xfrm>
          <a:prstGeom prst="rect">
            <a:avLst/>
          </a:prstGeom>
          <a:noFill/>
        </p:spPr>
        <p:txBody>
          <a:bodyPr wrap="square" rtlCol="0">
            <a:spAutoFit/>
          </a:bodyPr>
          <a:lstStyle/>
          <a:p>
            <a:pPr algn="ctr"/>
            <a:r>
              <a:rPr lang="en-US" sz="2400" dirty="0"/>
              <a:t>Start the Conversation</a:t>
            </a:r>
          </a:p>
        </p:txBody>
      </p:sp>
      <p:sp>
        <p:nvSpPr>
          <p:cNvPr id="11" name="TextBox 10"/>
          <p:cNvSpPr txBox="1"/>
          <p:nvPr/>
        </p:nvSpPr>
        <p:spPr>
          <a:xfrm>
            <a:off x="1581873" y="6139935"/>
            <a:ext cx="3200400" cy="276999"/>
          </a:xfrm>
          <a:prstGeom prst="rect">
            <a:avLst/>
          </a:prstGeom>
          <a:noFill/>
        </p:spPr>
        <p:txBody>
          <a:bodyPr wrap="square" rtlCol="0">
            <a:spAutoFit/>
          </a:bodyPr>
          <a:lstStyle/>
          <a:p>
            <a:r>
              <a:rPr lang="en-US" sz="1200" dirty="0"/>
              <a:t>*Pew Research Center</a:t>
            </a:r>
          </a:p>
        </p:txBody>
      </p:sp>
      <p:sp>
        <p:nvSpPr>
          <p:cNvPr id="5" name="TextBox 4"/>
          <p:cNvSpPr txBox="1"/>
          <p:nvPr/>
        </p:nvSpPr>
        <p:spPr>
          <a:xfrm>
            <a:off x="5375476" y="1752600"/>
            <a:ext cx="2438400" cy="1200329"/>
          </a:xfrm>
          <a:prstGeom prst="rect">
            <a:avLst/>
          </a:prstGeom>
          <a:noFill/>
        </p:spPr>
        <p:txBody>
          <a:bodyPr wrap="square" rtlCol="0">
            <a:spAutoFit/>
          </a:bodyPr>
          <a:lstStyle/>
          <a:p>
            <a:pPr algn="ctr"/>
            <a:r>
              <a:rPr lang="en-US" sz="2400" dirty="0"/>
              <a:t>Backpack</a:t>
            </a:r>
          </a:p>
          <a:p>
            <a:pPr algn="ctr"/>
            <a:r>
              <a:rPr lang="en-US" sz="2400" dirty="0"/>
              <a:t>Hygiene </a:t>
            </a:r>
          </a:p>
          <a:p>
            <a:pPr algn="ctr"/>
            <a:r>
              <a:rPr lang="en-US" sz="2400" dirty="0"/>
              <a:t>Kit</a:t>
            </a:r>
          </a:p>
        </p:txBody>
      </p:sp>
    </p:spTree>
    <p:extLst>
      <p:ext uri="{BB962C8B-B14F-4D97-AF65-F5344CB8AC3E}">
        <p14:creationId xmlns:p14="http://schemas.microsoft.com/office/powerpoint/2010/main" val="6277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circle(in)">
                                      <p:cBhvr>
                                        <p:cTn id="66" dur="20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circle(in)">
                                      <p:cBhvr>
                                        <p:cTn id="71" dur="20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fade">
                                      <p:cBhvr>
                                        <p:cTn id="76" dur="1000"/>
                                        <p:tgtEl>
                                          <p:spTgt spid="3">
                                            <p:txEl>
                                              <p:pRg st="7" end="7"/>
                                            </p:txEl>
                                          </p:spTgt>
                                        </p:tgtEl>
                                      </p:cBhvr>
                                    </p:animEffect>
                                    <p:anim calcmode="lin" valueType="num">
                                      <p:cBhvr>
                                        <p:cTn id="7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animEffect transition="in" filter="fade">
                                      <p:cBhvr>
                                        <p:cTn id="83" dur="1000"/>
                                        <p:tgtEl>
                                          <p:spTgt spid="3">
                                            <p:txEl>
                                              <p:pRg st="8" end="8"/>
                                            </p:txEl>
                                          </p:spTgt>
                                        </p:tgtEl>
                                      </p:cBhvr>
                                    </p:animEffect>
                                    <p:anim calcmode="lin" valueType="num">
                                      <p:cBhvr>
                                        <p:cTn id="8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9" end="9"/>
                                            </p:txEl>
                                          </p:spTgt>
                                        </p:tgtEl>
                                        <p:attrNameLst>
                                          <p:attrName>style.visibility</p:attrName>
                                        </p:attrNameLst>
                                      </p:cBhvr>
                                      <p:to>
                                        <p:strVal val="visible"/>
                                      </p:to>
                                    </p:set>
                                    <p:animEffect transition="in" filter="fade">
                                      <p:cBhvr>
                                        <p:cTn id="90" dur="1000"/>
                                        <p:tgtEl>
                                          <p:spTgt spid="3">
                                            <p:txEl>
                                              <p:pRg st="9" end="9"/>
                                            </p:txEl>
                                          </p:spTgt>
                                        </p:tgtEl>
                                      </p:cBhvr>
                                    </p:animEffect>
                                    <p:anim calcmode="lin" valueType="num">
                                      <p:cBhvr>
                                        <p:cTn id="9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circle(in)">
                                      <p:cBhvr>
                                        <p:cTn id="97" dur="20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circle(in)">
                                      <p:cBhvr>
                                        <p:cTn id="102" dur="2000"/>
                                        <p:tgtEl>
                                          <p:spTgt spid="10"/>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1">
                                            <p:txEl>
                                              <p:pRg st="0" end="0"/>
                                            </p:txEl>
                                          </p:spTgt>
                                        </p:tgtEl>
                                        <p:attrNameLst>
                                          <p:attrName>style.visibility</p:attrName>
                                        </p:attrNameLst>
                                      </p:cBhvr>
                                      <p:to>
                                        <p:strVal val="visible"/>
                                      </p:to>
                                    </p:set>
                                    <p:animEffect transition="in" filter="fade">
                                      <p:cBhvr>
                                        <p:cTn id="107" dur="1000"/>
                                        <p:tgtEl>
                                          <p:spTgt spid="11">
                                            <p:txEl>
                                              <p:pRg st="0" end="0"/>
                                            </p:txEl>
                                          </p:spTgt>
                                        </p:tgtEl>
                                      </p:cBhvr>
                                    </p:animEffect>
                                    <p:anim calcmode="lin" valueType="num">
                                      <p:cBhvr>
                                        <p:cTn id="10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0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p:bldP spid="9" grpId="0" animBg="1"/>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4442910" cy="724936"/>
          </a:xfrm>
        </p:spPr>
        <p:txBody>
          <a:bodyPr/>
          <a:lstStyle/>
          <a:p>
            <a:r>
              <a:rPr lang="en-US" dirty="0"/>
              <a:t>Personal safety</a:t>
            </a:r>
          </a:p>
        </p:txBody>
      </p:sp>
      <p:sp>
        <p:nvSpPr>
          <p:cNvPr id="4" name="TextBox 3"/>
          <p:cNvSpPr txBox="1"/>
          <p:nvPr/>
        </p:nvSpPr>
        <p:spPr>
          <a:xfrm>
            <a:off x="5181600" y="6082099"/>
            <a:ext cx="3429000" cy="276999"/>
          </a:xfrm>
          <a:prstGeom prst="rect">
            <a:avLst/>
          </a:prstGeom>
          <a:noFill/>
        </p:spPr>
        <p:txBody>
          <a:bodyPr wrap="square" rtlCol="0">
            <a:spAutoFit/>
          </a:bodyPr>
          <a:lstStyle/>
          <a:p>
            <a:endParaRPr lang="en-US" sz="1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676400"/>
            <a:ext cx="4800600" cy="199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11047" y="2050449"/>
            <a:ext cx="3695700" cy="3976301"/>
          </a:xfrm>
        </p:spPr>
        <p:txBody>
          <a:bodyPr>
            <a:normAutofit/>
          </a:bodyPr>
          <a:lstStyle/>
          <a:p>
            <a:r>
              <a:rPr lang="en-US" dirty="0"/>
              <a:t>Gender and Preference Exploration</a:t>
            </a:r>
          </a:p>
          <a:p>
            <a:r>
              <a:rPr lang="en-US" dirty="0"/>
              <a:t>Sexual Contact</a:t>
            </a:r>
          </a:p>
          <a:p>
            <a:pPr lvl="1"/>
            <a:r>
              <a:rPr lang="en-US" dirty="0"/>
              <a:t>Consensual</a:t>
            </a:r>
          </a:p>
          <a:p>
            <a:pPr lvl="1"/>
            <a:r>
              <a:rPr lang="en-US" dirty="0"/>
              <a:t>Non-consensual  (assault)</a:t>
            </a:r>
          </a:p>
          <a:p>
            <a:r>
              <a:rPr lang="en-US" dirty="0"/>
              <a:t>Healthy Relationships</a:t>
            </a:r>
          </a:p>
          <a:p>
            <a:r>
              <a:rPr lang="en-US" dirty="0"/>
              <a:t>Realistic Expectations</a:t>
            </a:r>
          </a:p>
          <a:p>
            <a:pPr marL="365760" lvl="1" indent="0" algn="r">
              <a:buNone/>
            </a:pPr>
            <a:endParaRPr lang="en-US" dirty="0"/>
          </a:p>
        </p:txBody>
      </p:sp>
      <p:sp>
        <p:nvSpPr>
          <p:cNvPr id="9" name="Rectangle 8"/>
          <p:cNvSpPr/>
          <p:nvPr/>
        </p:nvSpPr>
        <p:spPr>
          <a:xfrm>
            <a:off x="4572000" y="4112329"/>
            <a:ext cx="3733800" cy="2215991"/>
          </a:xfrm>
          <a:prstGeom prst="rect">
            <a:avLst/>
          </a:prstGeom>
        </p:spPr>
        <p:txBody>
          <a:bodyPr wrap="square">
            <a:spAutoFit/>
          </a:bodyPr>
          <a:lstStyle/>
          <a:p>
            <a:pPr marL="285750" indent="-285750">
              <a:buFont typeface="Courier New" panose="02070309020205020404" pitchFamily="49" charset="0"/>
              <a:buChar char="o"/>
            </a:pPr>
            <a:r>
              <a:rPr lang="en-US" sz="1400" dirty="0"/>
              <a:t>12% of female teens reported physical violence</a:t>
            </a:r>
          </a:p>
          <a:p>
            <a:pPr marL="285750" indent="-285750">
              <a:buFont typeface="Courier New" panose="02070309020205020404" pitchFamily="49" charset="0"/>
              <a:buChar char="o"/>
            </a:pPr>
            <a:r>
              <a:rPr lang="en-US" sz="1400" dirty="0"/>
              <a:t>16% reported sexual violence from a dating partner </a:t>
            </a:r>
          </a:p>
          <a:p>
            <a:pPr marL="285750" indent="-285750">
              <a:buFont typeface="Courier New" panose="02070309020205020404" pitchFamily="49" charset="0"/>
              <a:buChar char="o"/>
            </a:pPr>
            <a:r>
              <a:rPr lang="en-US" sz="1400" dirty="0"/>
              <a:t>7% of male teens reported physical violence</a:t>
            </a:r>
          </a:p>
          <a:p>
            <a:pPr marL="285750" indent="-285750">
              <a:buFont typeface="Courier New" panose="02070309020205020404" pitchFamily="49" charset="0"/>
              <a:buChar char="o"/>
            </a:pPr>
            <a:r>
              <a:rPr lang="en-US" sz="1400" dirty="0"/>
              <a:t>5% reported sexual violence from a dating partner</a:t>
            </a:r>
          </a:p>
          <a:p>
            <a:pPr marL="285750" indent="-285750">
              <a:buFont typeface="Courier New" panose="02070309020205020404" pitchFamily="49" charset="0"/>
              <a:buChar char="o"/>
            </a:pPr>
            <a:endParaRPr lang="en-US" sz="1400" dirty="0"/>
          </a:p>
          <a:p>
            <a:pPr algn="r"/>
            <a:r>
              <a:rPr lang="en-US" sz="1200" i="1" dirty="0"/>
              <a:t>*Center for Disease Control and Prevention</a:t>
            </a:r>
          </a:p>
        </p:txBody>
      </p:sp>
    </p:spTree>
    <p:extLst>
      <p:ext uri="{BB962C8B-B14F-4D97-AF65-F5344CB8AC3E}">
        <p14:creationId xmlns:p14="http://schemas.microsoft.com/office/powerpoint/2010/main" val="20789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696200" cy="648736"/>
          </a:xfrm>
        </p:spPr>
        <p:txBody>
          <a:bodyPr>
            <a:noAutofit/>
          </a:bodyPr>
          <a:lstStyle/>
          <a:p>
            <a:r>
              <a:rPr lang="en-US" sz="3600" dirty="0"/>
              <a:t>Final Thoughts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762000"/>
            <a:ext cx="3581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38200" y="1905000"/>
            <a:ext cx="7543800" cy="4419600"/>
          </a:xfrm>
        </p:spPr>
        <p:txBody>
          <a:bodyPr>
            <a:noAutofit/>
          </a:bodyPr>
          <a:lstStyle/>
          <a:p>
            <a:r>
              <a:rPr lang="en-US" sz="2000" dirty="0"/>
              <a:t>Changing thoughts</a:t>
            </a:r>
          </a:p>
          <a:p>
            <a:r>
              <a:rPr lang="en-US" sz="2000" dirty="0"/>
              <a:t>Changing values</a:t>
            </a:r>
          </a:p>
          <a:p>
            <a:r>
              <a:rPr lang="en-US" sz="2000" dirty="0"/>
              <a:t>United you stand, divided you fall</a:t>
            </a:r>
          </a:p>
          <a:p>
            <a:r>
              <a:rPr lang="en-US" sz="2000" dirty="0"/>
              <a:t>Not your business</a:t>
            </a:r>
          </a:p>
          <a:p>
            <a:r>
              <a:rPr lang="en-US" sz="2000" dirty="0"/>
              <a:t>No guilt</a:t>
            </a:r>
            <a:r>
              <a:rPr lang="en-US" sz="1800" dirty="0"/>
              <a:t/>
            </a:r>
            <a:br>
              <a:rPr lang="en-US" sz="1800" dirty="0"/>
            </a:br>
            <a:endParaRPr lang="en-US" sz="1800" dirty="0"/>
          </a:p>
          <a:p>
            <a:pPr marL="68580" indent="0" algn="r">
              <a:buNone/>
            </a:pPr>
            <a:r>
              <a:rPr lang="en-US" i="1" dirty="0"/>
              <a:t>For most kids, middle school is not a perfect experience and it is often very challenging. Your children will experience adversity, challenges, and social issues in middle school.  Children are changing into mini adults and they will do some frustrating things; It's unavoidable.</a:t>
            </a:r>
          </a:p>
        </p:txBody>
      </p:sp>
    </p:spTree>
    <p:extLst>
      <p:ext uri="{BB962C8B-B14F-4D97-AF65-F5344CB8AC3E}">
        <p14:creationId xmlns:p14="http://schemas.microsoft.com/office/powerpoint/2010/main" val="241759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8387A1-49F6-47AB-887B-EDF83816F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618497"/>
            <a:ext cx="5809826" cy="5621006"/>
          </a:xfrm>
          <a:prstGeom prst="rect">
            <a:avLst/>
          </a:prstGeom>
        </p:spPr>
      </p:pic>
      <p:sp>
        <p:nvSpPr>
          <p:cNvPr id="4" name="Title 3">
            <a:extLst>
              <a:ext uri="{FF2B5EF4-FFF2-40B4-BE49-F238E27FC236}">
                <a16:creationId xmlns:a16="http://schemas.microsoft.com/office/drawing/2014/main" xmlns="" id="{6C0102A0-9146-4583-8C4E-D39AC2C17D81}"/>
              </a:ext>
            </a:extLst>
          </p:cNvPr>
          <p:cNvSpPr>
            <a:spLocks noGrp="1"/>
          </p:cNvSpPr>
          <p:nvPr>
            <p:ph type="title"/>
          </p:nvPr>
        </p:nvSpPr>
        <p:spPr>
          <a:xfrm>
            <a:off x="1143000" y="2133600"/>
            <a:ext cx="3304572" cy="1463153"/>
          </a:xfrm>
        </p:spPr>
        <p:txBody>
          <a:bodyPr>
            <a:normAutofit/>
          </a:bodyPr>
          <a:lstStyle/>
          <a:p>
            <a:pPr algn="ctr"/>
            <a:r>
              <a:rPr lang="en-US" sz="6000" dirty="0"/>
              <a:t>JUUL</a:t>
            </a:r>
          </a:p>
        </p:txBody>
      </p:sp>
    </p:spTree>
    <p:extLst>
      <p:ext uri="{BB962C8B-B14F-4D97-AF65-F5344CB8AC3E}">
        <p14:creationId xmlns:p14="http://schemas.microsoft.com/office/powerpoint/2010/main" val="317903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C3A6BF0-AADA-4C76-896F-85FE8948E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352" y="723900"/>
            <a:ext cx="5410200" cy="5410200"/>
          </a:xfrm>
          <a:prstGeom prst="rect">
            <a:avLst/>
          </a:prstGeom>
        </p:spPr>
      </p:pic>
      <p:sp>
        <p:nvSpPr>
          <p:cNvPr id="7" name="TextBox 6">
            <a:extLst>
              <a:ext uri="{FF2B5EF4-FFF2-40B4-BE49-F238E27FC236}">
                <a16:creationId xmlns:a16="http://schemas.microsoft.com/office/drawing/2014/main" xmlns="" id="{13DE6410-3F58-4852-AAF3-29EC8E7D0E67}"/>
              </a:ext>
            </a:extLst>
          </p:cNvPr>
          <p:cNvSpPr txBox="1"/>
          <p:nvPr/>
        </p:nvSpPr>
        <p:spPr>
          <a:xfrm>
            <a:off x="793750" y="1143000"/>
            <a:ext cx="2590800" cy="1754326"/>
          </a:xfrm>
          <a:prstGeom prst="rect">
            <a:avLst/>
          </a:prstGeom>
          <a:noFill/>
        </p:spPr>
        <p:txBody>
          <a:bodyPr wrap="square" rtlCol="0">
            <a:spAutoFit/>
          </a:bodyPr>
          <a:lstStyle/>
          <a:p>
            <a:r>
              <a:rPr lang="en-US" sz="5400" dirty="0"/>
              <a:t>Vape Device</a:t>
            </a:r>
          </a:p>
        </p:txBody>
      </p:sp>
      <p:pic>
        <p:nvPicPr>
          <p:cNvPr id="9" name="Picture 8">
            <a:extLst>
              <a:ext uri="{FF2B5EF4-FFF2-40B4-BE49-F238E27FC236}">
                <a16:creationId xmlns:a16="http://schemas.microsoft.com/office/drawing/2014/main" xmlns="" id="{A6E65AE7-B7AD-4ADB-BEE6-446A8AFF7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429000"/>
            <a:ext cx="2438400" cy="2438400"/>
          </a:xfrm>
          <a:prstGeom prst="rect">
            <a:avLst/>
          </a:prstGeom>
        </p:spPr>
      </p:pic>
    </p:spTree>
    <p:extLst>
      <p:ext uri="{BB962C8B-B14F-4D97-AF65-F5344CB8AC3E}">
        <p14:creationId xmlns:p14="http://schemas.microsoft.com/office/powerpoint/2010/main" val="245505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F1FE05F-AA0E-41BA-927C-6CD20B531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842363"/>
            <a:ext cx="6297951" cy="4191000"/>
          </a:xfrm>
          <a:prstGeom prst="rect">
            <a:avLst/>
          </a:prstGeom>
        </p:spPr>
      </p:pic>
      <p:sp>
        <p:nvSpPr>
          <p:cNvPr id="6" name="TextBox 5">
            <a:extLst>
              <a:ext uri="{FF2B5EF4-FFF2-40B4-BE49-F238E27FC236}">
                <a16:creationId xmlns:a16="http://schemas.microsoft.com/office/drawing/2014/main" xmlns="" id="{D73A2814-8F1A-4B7B-9DD0-51DBF431EE7A}"/>
              </a:ext>
            </a:extLst>
          </p:cNvPr>
          <p:cNvSpPr txBox="1"/>
          <p:nvPr/>
        </p:nvSpPr>
        <p:spPr>
          <a:xfrm>
            <a:off x="762000" y="990600"/>
            <a:ext cx="2590800" cy="1754326"/>
          </a:xfrm>
          <a:prstGeom prst="rect">
            <a:avLst/>
          </a:prstGeom>
          <a:noFill/>
        </p:spPr>
        <p:txBody>
          <a:bodyPr wrap="square" rtlCol="0">
            <a:spAutoFit/>
          </a:bodyPr>
          <a:lstStyle/>
          <a:p>
            <a:r>
              <a:rPr lang="en-US" sz="5400" dirty="0"/>
              <a:t>Vape Device</a:t>
            </a:r>
          </a:p>
        </p:txBody>
      </p:sp>
    </p:spTree>
    <p:extLst>
      <p:ext uri="{BB962C8B-B14F-4D97-AF65-F5344CB8AC3E}">
        <p14:creationId xmlns:p14="http://schemas.microsoft.com/office/powerpoint/2010/main" val="1602305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237</TotalTime>
  <Words>401</Words>
  <Application>Microsoft Office PowerPoint</Application>
  <PresentationFormat>On-screen Show (4:3)</PresentationFormat>
  <Paragraphs>104</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How was your day?</vt:lpstr>
      <vt:lpstr>Getting There Is Half The Battle</vt:lpstr>
      <vt:lpstr>They’ve Arrived:                  Logistical Challenges</vt:lpstr>
      <vt:lpstr>             Personal Challenges</vt:lpstr>
      <vt:lpstr>Personal safety</vt:lpstr>
      <vt:lpstr>Final Thoughts</vt:lpstr>
      <vt:lpstr>JUUL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Information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was your day?</dc:title>
  <dc:creator>Joyce Krom</dc:creator>
  <cp:lastModifiedBy>Joyce Krom</cp:lastModifiedBy>
  <cp:revision>23</cp:revision>
  <dcterms:created xsi:type="dcterms:W3CDTF">2018-08-23T19:21:39Z</dcterms:created>
  <dcterms:modified xsi:type="dcterms:W3CDTF">2018-08-30T20:00:15Z</dcterms:modified>
</cp:coreProperties>
</file>